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20:08:23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99 688 9460,'0'0'6801,"5"0"166,21 0-5931,-18 1-980,0 0-1,-1 1 0,0 0 0,1 0 1,-1 0-1,0 1 0,0 1 0,0-1 0,0 1 1,8 6-1,12 6 191,190 89 611,-179-90-697,0-2 0,1-1 0,78 11 0,-27-14 154,1-4 0,133-9 0,-151-5-210,1-4 0,102-31 0,-138 34-30,0-3 0,-1 0 1,-1-3-1,0-1 0,-2-1 0,0-2 1,-1-2-1,0-1 0,-2-1 0,-1-2 1,34-38-1,-56 54-10,0 0 0,-1-1 0,-1 0 1,0 0-1,0-1 0,-1 0 0,-1 0 0,0 0 0,-1 0 1,0-1-1,0 1 0,-2-1 0,1 0 0,-2 1 1,0-1-1,0 0 0,-4-20 0,3 28-29,-1 1 0,0-1 1,0 1-1,-1-1 0,1 1 0,-1 0 0,0 0 0,0 0 1,0 0-1,-1 0 0,1 1 0,-8-6 0,-54-35 179,49 34-229,-35-19 6,-1 2 0,-1 3-1,-2 2 1,0 2 0,-91-19 0,-294-29 62,343 61 0,-114 8 0,186-1-50,-4 2 4,1 1 0,-1 2 0,1 0 0,0 2 0,-32 12 0,-128 64 23,167-72-43,1 0 0,0 1 0,1 2 0,1 0 0,0 1 0,-17 17 0,28-24 6,-1 1 0,1 0 0,0 0 0,1 0 0,0 1 0,0 0 0,1 0-1,0 1 1,1-1 0,0 1 0,1 0 0,0 0 0,1 0 0,-1 15 0,1 15 0,5 68 1,-1-96 7,0 0 0,1 1 0,0-1 0,1 0 0,0 0 1,1-1-1,1 1 0,13 21 0,-12-24 0,1 0-1,0 0 1,0-1 0,1 0 0,0 0-1,0-1 1,1 0 0,1-1-1,-1 0 1,1 0 0,0-2 0,0 1-1,1-1 1,19 5 0,32 7 71,1-2 0,109 9 0,-21-4 16,-72-11-132,0-3-1,108-7 1,-123 0-4121,1 0-3609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6T19:52:52.1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14919,'0'0'1456,"-65"23"-5441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414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99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2627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1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5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3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3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713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008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7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057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0612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1081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75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380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ECDA-C884-4638-A606-642BC46C03AD}" type="datetimeFigureOut">
              <a:rPr lang="en-TT" smtClean="0"/>
              <a:t>21/02/2025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14A8-00B7-4F59-8C35-4F586C8B3F3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562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D4CAF0E-7B5F-487A-8AC0-F34956826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9781"/>
            <a:ext cx="6858000" cy="1655762"/>
          </a:xfrm>
        </p:spPr>
        <p:txBody>
          <a:bodyPr>
            <a:normAutofit/>
          </a:bodyPr>
          <a:lstStyle/>
          <a:p>
            <a:r>
              <a:rPr lang="en-TT" sz="3200" dirty="0"/>
              <a:t>Guide to Using Project Libre</a:t>
            </a:r>
          </a:p>
          <a:p>
            <a:r>
              <a:rPr lang="en-TT" sz="3200" dirty="0"/>
              <a:t>For Gantt Charts and Budget</a:t>
            </a:r>
          </a:p>
        </p:txBody>
      </p:sp>
    </p:spTree>
    <p:extLst>
      <p:ext uri="{BB962C8B-B14F-4D97-AF65-F5344CB8AC3E}">
        <p14:creationId xmlns:p14="http://schemas.microsoft.com/office/powerpoint/2010/main" val="386180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89A3-1D3F-EC64-32FA-9F2515AE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23782"/>
            <a:ext cx="8337797" cy="6258757"/>
          </a:xfrm>
        </p:spPr>
        <p:txBody>
          <a:bodyPr/>
          <a:lstStyle/>
          <a:p>
            <a:r>
              <a:rPr lang="en-TT" b="1" dirty="0"/>
              <a:t>13</a:t>
            </a:r>
            <a:r>
              <a:rPr lang="en-TT" dirty="0"/>
              <a:t>. </a:t>
            </a:r>
            <a:r>
              <a:rPr lang="en-TT" b="1" dirty="0"/>
              <a:t>Screen Shots for Budget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Project Information Statistics Dialog Box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Cost per Resource </a:t>
            </a:r>
          </a:p>
          <a:p>
            <a:pPr lvl="2"/>
            <a:r>
              <a:rPr lang="en-US" sz="1600" b="1" dirty="0"/>
              <a:t>-&gt; Go to Resource</a:t>
            </a:r>
          </a:p>
          <a:p>
            <a:pPr lvl="2"/>
            <a:r>
              <a:rPr lang="en-US" sz="1600" b="1" dirty="0"/>
              <a:t>-&gt; RBS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Cost per Task</a:t>
            </a:r>
          </a:p>
          <a:p>
            <a:pPr lvl="2"/>
            <a:r>
              <a:rPr lang="en-US" b="1" dirty="0"/>
              <a:t>-&gt; Go to Task</a:t>
            </a:r>
          </a:p>
          <a:p>
            <a:pPr lvl="2"/>
            <a:r>
              <a:rPr lang="en-US" b="1" dirty="0"/>
              <a:t>-&gt; WBS</a:t>
            </a:r>
          </a:p>
          <a:p>
            <a:pPr lvl="1"/>
            <a:endParaRPr lang="en-TT" b="1" dirty="0"/>
          </a:p>
          <a:p>
            <a:endParaRPr lang="en-TT" b="1" dirty="0"/>
          </a:p>
          <a:p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64A6F-5B9D-7AEC-6145-A6799B00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343" y="634706"/>
            <a:ext cx="2960703" cy="1722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F9ACF-8391-A8DC-07C9-956B00AE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31" y="3010189"/>
            <a:ext cx="3879515" cy="696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B2FE8-D17D-2182-7BB3-9487CC4DD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687" y="4329650"/>
            <a:ext cx="4469359" cy="9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D4ED-8EE2-4AC2-A626-D6C3BEC1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Steps to Build Gantt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01DE7-4D7E-46B3-A18E-48CDA035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1348"/>
            <a:ext cx="8284531" cy="4605615"/>
          </a:xfrm>
        </p:spPr>
        <p:txBody>
          <a:bodyPr/>
          <a:lstStyle/>
          <a:p>
            <a:r>
              <a:rPr lang="en-TT" b="1" dirty="0"/>
              <a:t>1. Complete dependency table with</a:t>
            </a:r>
            <a:r>
              <a:rPr lang="en-TT" dirty="0"/>
              <a:t>:</a:t>
            </a:r>
          </a:p>
          <a:p>
            <a:pPr lvl="1"/>
            <a:r>
              <a:rPr lang="en-TT" dirty="0"/>
              <a:t>Id</a:t>
            </a:r>
          </a:p>
          <a:p>
            <a:pPr lvl="1"/>
            <a:r>
              <a:rPr lang="en-TT" dirty="0"/>
              <a:t>Task name</a:t>
            </a:r>
          </a:p>
          <a:p>
            <a:pPr lvl="1"/>
            <a:r>
              <a:rPr lang="en-TT" dirty="0"/>
              <a:t>Duration</a:t>
            </a:r>
          </a:p>
          <a:p>
            <a:pPr lvl="1"/>
            <a:r>
              <a:rPr lang="en-TT" dirty="0"/>
              <a:t>Predecessor</a:t>
            </a:r>
          </a:p>
          <a:p>
            <a:pPr lvl="1"/>
            <a:endParaRPr lang="en-TT" dirty="0"/>
          </a:p>
          <a:p>
            <a:pPr marL="0" indent="0">
              <a:buNone/>
            </a:pPr>
            <a:endParaRPr lang="en-TT" dirty="0"/>
          </a:p>
          <a:p>
            <a:r>
              <a:rPr lang="en-TT" b="1" dirty="0"/>
              <a:t>2. Document your Assumptions</a:t>
            </a:r>
            <a:r>
              <a:rPr lang="en-TT" dirty="0"/>
              <a:t>:</a:t>
            </a:r>
          </a:p>
          <a:p>
            <a:pPr lvl="1"/>
            <a:r>
              <a:rPr lang="en-TT" dirty="0"/>
              <a:t>Holidays</a:t>
            </a:r>
          </a:p>
          <a:p>
            <a:pPr lvl="1"/>
            <a:r>
              <a:rPr lang="en-TT" dirty="0"/>
              <a:t>Start date</a:t>
            </a:r>
          </a:p>
          <a:p>
            <a:pPr lvl="1"/>
            <a:r>
              <a:rPr lang="en-TT" dirty="0"/>
              <a:t>etc</a:t>
            </a:r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8A8A6-5D99-4323-9BD1-741B5D19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66643"/>
            <a:ext cx="5894774" cy="14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841A-A2C2-46CF-B7AB-7AE0F95D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4804"/>
            <a:ext cx="7886700" cy="5582159"/>
          </a:xfrm>
        </p:spPr>
        <p:txBody>
          <a:bodyPr/>
          <a:lstStyle/>
          <a:p>
            <a:r>
              <a:rPr lang="en-TT" b="1" dirty="0"/>
              <a:t>3. Open Project Libre</a:t>
            </a:r>
          </a:p>
          <a:p>
            <a:pPr lvl="1"/>
            <a:r>
              <a:rPr lang="en-TT" dirty="0"/>
              <a:t>Click Create Project</a:t>
            </a:r>
          </a:p>
          <a:p>
            <a:pPr lvl="1"/>
            <a:r>
              <a:rPr lang="en-TT" dirty="0"/>
              <a:t>Enter Project Name</a:t>
            </a:r>
          </a:p>
          <a:p>
            <a:pPr lvl="1"/>
            <a:r>
              <a:rPr lang="en-TT" dirty="0"/>
              <a:t>Enter Project Start Date</a:t>
            </a:r>
          </a:p>
          <a:p>
            <a:pPr lvl="1"/>
            <a:endParaRPr lang="en-TT" dirty="0"/>
          </a:p>
          <a:p>
            <a:pPr lvl="1"/>
            <a:r>
              <a:rPr lang="en-TT" dirty="0"/>
              <a:t>To set milestones:</a:t>
            </a:r>
          </a:p>
          <a:p>
            <a:pPr lvl="2"/>
            <a:r>
              <a:rPr lang="en-TT" dirty="0"/>
              <a:t>Create a milestone task name</a:t>
            </a:r>
          </a:p>
          <a:p>
            <a:pPr lvl="2"/>
            <a:r>
              <a:rPr lang="en-TT" dirty="0"/>
              <a:t>Set Duration to ‘0’ days</a:t>
            </a:r>
          </a:p>
          <a:p>
            <a:pPr lvl="2"/>
            <a:endParaRPr lang="en-TT" dirty="0"/>
          </a:p>
          <a:p>
            <a:endParaRPr lang="en-TT" dirty="0"/>
          </a:p>
          <a:p>
            <a:r>
              <a:rPr lang="en-TT" b="1" dirty="0"/>
              <a:t>4. Enter Task name, Duration and Predecessor into rows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84972-E192-4F26-8754-53C4553C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57" y="681037"/>
            <a:ext cx="4344093" cy="2130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A4077-AD14-4E46-A274-CCAD3751E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79" y="4160879"/>
            <a:ext cx="6702641" cy="2361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AD5DF4-14A9-47F2-B963-F80E2F29E4B6}"/>
              </a:ext>
            </a:extLst>
          </p:cNvPr>
          <p:cNvSpPr/>
          <p:nvPr/>
        </p:nvSpPr>
        <p:spPr>
          <a:xfrm>
            <a:off x="2405849" y="5459767"/>
            <a:ext cx="514904" cy="213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09DE0-FA8F-42A3-9BF6-C0E367BADFDE}"/>
              </a:ext>
            </a:extLst>
          </p:cNvPr>
          <p:cNvSpPr/>
          <p:nvPr/>
        </p:nvSpPr>
        <p:spPr>
          <a:xfrm>
            <a:off x="3381097" y="5459767"/>
            <a:ext cx="514904" cy="213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59FBB-5E38-495F-97E5-5CE02A00C094}"/>
              </a:ext>
            </a:extLst>
          </p:cNvPr>
          <p:cNvSpPr/>
          <p:nvPr/>
        </p:nvSpPr>
        <p:spPr>
          <a:xfrm>
            <a:off x="6837285" y="5472703"/>
            <a:ext cx="761999" cy="200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3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25DB-DB70-41A2-8233-07C92502C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0315"/>
            <a:ext cx="7886700" cy="5546648"/>
          </a:xfrm>
        </p:spPr>
        <p:txBody>
          <a:bodyPr/>
          <a:lstStyle/>
          <a:p>
            <a:r>
              <a:rPr lang="en-TT" b="1" dirty="0"/>
              <a:t>5. Add holidays </a:t>
            </a:r>
          </a:p>
          <a:p>
            <a:pPr lvl="1"/>
            <a:r>
              <a:rPr lang="en-TT" dirty="0"/>
              <a:t>On FILE go to CALENDAR</a:t>
            </a:r>
          </a:p>
          <a:p>
            <a:pPr lvl="1"/>
            <a:r>
              <a:rPr lang="en-TT" dirty="0"/>
              <a:t>Select dates</a:t>
            </a:r>
          </a:p>
          <a:p>
            <a:pPr lvl="1"/>
            <a:r>
              <a:rPr lang="en-TT" dirty="0"/>
              <a:t>Set to NON-WORKING TIME</a:t>
            </a:r>
          </a:p>
          <a:p>
            <a:pPr lvl="1"/>
            <a:r>
              <a:rPr lang="en-TT" dirty="0"/>
              <a:t>Repeat for all holidays</a:t>
            </a:r>
          </a:p>
          <a:p>
            <a:pPr lvl="1"/>
            <a:endParaRPr lang="en-TT" dirty="0"/>
          </a:p>
          <a:p>
            <a:r>
              <a:rPr lang="en-TT" b="1" dirty="0"/>
              <a:t>6. Add Project Summary Task</a:t>
            </a:r>
          </a:p>
          <a:p>
            <a:pPr lvl="1"/>
            <a:r>
              <a:rPr lang="en-TT" dirty="0"/>
              <a:t>Insert New Task above task 1</a:t>
            </a:r>
          </a:p>
          <a:p>
            <a:pPr lvl="2"/>
            <a:r>
              <a:rPr lang="en-TT" dirty="0"/>
              <a:t>Right click on ID 1</a:t>
            </a:r>
          </a:p>
          <a:p>
            <a:pPr lvl="2"/>
            <a:r>
              <a:rPr lang="en-TT" dirty="0"/>
              <a:t>Choose New</a:t>
            </a:r>
          </a:p>
          <a:p>
            <a:pPr lvl="2"/>
            <a:r>
              <a:rPr lang="en-TT" dirty="0"/>
              <a:t>Type in Name of Project</a:t>
            </a:r>
          </a:p>
          <a:p>
            <a:pPr lvl="1"/>
            <a:r>
              <a:rPr lang="en-TT" dirty="0"/>
              <a:t>Select all Task below</a:t>
            </a:r>
          </a:p>
          <a:p>
            <a:pPr lvl="1"/>
            <a:r>
              <a:rPr lang="en-TT" dirty="0"/>
              <a:t>On TASK click INDENT</a:t>
            </a:r>
          </a:p>
          <a:p>
            <a:pPr marL="257175" lvl="1" indent="0">
              <a:buNone/>
            </a:pPr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9148A-3C33-4508-B937-E3974313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42" y="630315"/>
            <a:ext cx="4688474" cy="1731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67602-87EF-475B-A315-C9CDAAEEB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42" y="3429000"/>
            <a:ext cx="4688474" cy="19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9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B19E-33B9-4A09-8932-8AD746EC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8373"/>
            <a:ext cx="7886700" cy="5768590"/>
          </a:xfrm>
        </p:spPr>
        <p:txBody>
          <a:bodyPr/>
          <a:lstStyle/>
          <a:p>
            <a:r>
              <a:rPr lang="en-TT" b="1" dirty="0"/>
              <a:t>7. Add Total Slack Column</a:t>
            </a:r>
          </a:p>
          <a:p>
            <a:pPr lvl="1"/>
            <a:r>
              <a:rPr lang="en-TT" dirty="0"/>
              <a:t>Right Click on Duration Column heading</a:t>
            </a:r>
          </a:p>
          <a:p>
            <a:pPr lvl="1"/>
            <a:r>
              <a:rPr lang="en-TT" dirty="0"/>
              <a:t>Choose Insert Column</a:t>
            </a:r>
          </a:p>
          <a:p>
            <a:pPr lvl="1"/>
            <a:r>
              <a:rPr lang="en-TT" dirty="0"/>
              <a:t>On Dialog box, choose Total Slack</a:t>
            </a:r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r>
              <a:rPr lang="en-TT" b="1" dirty="0"/>
              <a:t>8. Add Resources</a:t>
            </a:r>
          </a:p>
          <a:p>
            <a:pPr lvl="1"/>
            <a:r>
              <a:rPr lang="en-TT" dirty="0"/>
              <a:t>Go to RESOURCES click Resources Button</a:t>
            </a:r>
          </a:p>
          <a:p>
            <a:pPr lvl="1"/>
            <a:r>
              <a:rPr lang="en-TT" dirty="0"/>
              <a:t>Type in resource names</a:t>
            </a:r>
          </a:p>
          <a:p>
            <a:pPr lvl="1"/>
            <a:r>
              <a:rPr lang="en-TT" dirty="0"/>
              <a:t>Use separate rows for </a:t>
            </a:r>
          </a:p>
          <a:p>
            <a:pPr marL="257175" lvl="1" indent="0">
              <a:buNone/>
            </a:pPr>
            <a:r>
              <a:rPr lang="en-TT" dirty="0"/>
              <a:t>  each resource</a:t>
            </a:r>
          </a:p>
          <a:p>
            <a:pPr lvl="1"/>
            <a:r>
              <a:rPr lang="en-TT" dirty="0"/>
              <a:t>Add the Standard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DBCA5-3109-4390-B344-285DCCC94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0" r="50000" b="56430"/>
          <a:stretch/>
        </p:blipFill>
        <p:spPr>
          <a:xfrm>
            <a:off x="1162975" y="1811044"/>
            <a:ext cx="4998128" cy="1917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3F8F8-AB87-40EE-9FE7-852C3BBC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393" y="4851744"/>
            <a:ext cx="4429957" cy="16995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1A4AD3-B345-43A9-AD74-649DFCC8E3AB}"/>
                  </a:ext>
                </a:extLst>
              </p14:cNvPr>
              <p14:cNvContentPartPr/>
              <p14:nvPr/>
            </p14:nvContentPartPr>
            <p14:xfrm>
              <a:off x="3493391" y="3000513"/>
              <a:ext cx="695880" cy="33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1A4AD3-B345-43A9-AD74-649DFCC8E3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9071" y="2996193"/>
                <a:ext cx="704520" cy="3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53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2065-53D2-4284-94F0-F26600A5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3682"/>
            <a:ext cx="7886700" cy="6178858"/>
          </a:xfrm>
        </p:spPr>
        <p:txBody>
          <a:bodyPr/>
          <a:lstStyle/>
          <a:p>
            <a:r>
              <a:rPr lang="en-TT" b="1" dirty="0"/>
              <a:t>9. Assign Resources to Tasks</a:t>
            </a:r>
          </a:p>
          <a:p>
            <a:pPr lvl="1"/>
            <a:r>
              <a:rPr lang="en-TT" dirty="0"/>
              <a:t>Go back to Gantt Chart view </a:t>
            </a:r>
          </a:p>
          <a:p>
            <a:pPr lvl="2"/>
            <a:r>
              <a:rPr lang="en-TT" dirty="0"/>
              <a:t>TASK click Gantt</a:t>
            </a:r>
          </a:p>
          <a:p>
            <a:pPr lvl="2"/>
            <a:endParaRPr lang="en-TT" dirty="0"/>
          </a:p>
          <a:p>
            <a:pPr lvl="1"/>
            <a:r>
              <a:rPr lang="en-TT" dirty="0"/>
              <a:t>Double click first task</a:t>
            </a:r>
          </a:p>
          <a:p>
            <a:pPr lvl="1"/>
            <a:r>
              <a:rPr lang="en-TT" dirty="0"/>
              <a:t>Go to Resources Tab</a:t>
            </a:r>
          </a:p>
          <a:p>
            <a:pPr lvl="1"/>
            <a:r>
              <a:rPr lang="en-TT" dirty="0"/>
              <a:t>Click Assign Button</a:t>
            </a:r>
          </a:p>
          <a:p>
            <a:pPr lvl="1"/>
            <a:r>
              <a:rPr lang="en-TT" dirty="0"/>
              <a:t>Select resource </a:t>
            </a:r>
          </a:p>
          <a:p>
            <a:pPr lvl="1"/>
            <a:r>
              <a:rPr lang="en-TT" dirty="0"/>
              <a:t>Click Assign</a:t>
            </a:r>
          </a:p>
          <a:p>
            <a:pPr lvl="1"/>
            <a:endParaRPr lang="en-TT" dirty="0"/>
          </a:p>
          <a:p>
            <a:pPr lvl="1"/>
            <a:r>
              <a:rPr lang="en-TT" b="1" dirty="0"/>
              <a:t>Repeat for each Task</a:t>
            </a:r>
          </a:p>
          <a:p>
            <a:pPr lvl="1"/>
            <a:endParaRPr lang="en-TT" b="1" dirty="0"/>
          </a:p>
          <a:p>
            <a:pPr lvl="1"/>
            <a:endParaRPr lang="en-TT" b="1" dirty="0"/>
          </a:p>
          <a:p>
            <a:pPr lvl="1"/>
            <a:endParaRPr lang="en-TT" b="1" dirty="0"/>
          </a:p>
          <a:p>
            <a:pPr lvl="1"/>
            <a:r>
              <a:rPr lang="en-TT" b="1" dirty="0"/>
              <a:t>Insert COST Column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122B7-301B-41E6-B2C8-7551B225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352" y="1294365"/>
            <a:ext cx="5272014" cy="340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8AF3F-0001-4F79-AE1B-17D153E2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76" y="5385610"/>
            <a:ext cx="741947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9E9C-6D27-4690-B6F5-18B121FC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1538"/>
            <a:ext cx="7886700" cy="5635425"/>
          </a:xfrm>
        </p:spPr>
        <p:txBody>
          <a:bodyPr/>
          <a:lstStyle/>
          <a:p>
            <a:r>
              <a:rPr lang="en-TT" b="1" dirty="0"/>
              <a:t>10. Add Overhead Cost Elements e.g. Accommodation</a:t>
            </a:r>
          </a:p>
          <a:p>
            <a:pPr lvl="1"/>
            <a:r>
              <a:rPr lang="en-TT" dirty="0"/>
              <a:t>Go to Gantt Chart View</a:t>
            </a:r>
          </a:p>
          <a:p>
            <a:pPr lvl="1"/>
            <a:r>
              <a:rPr lang="en-TT" dirty="0"/>
              <a:t>Add Cost Elements as a Task</a:t>
            </a:r>
          </a:p>
          <a:p>
            <a:pPr lvl="1"/>
            <a:r>
              <a:rPr lang="en-TT" dirty="0"/>
              <a:t>Enter project Duration</a:t>
            </a:r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r>
              <a:rPr lang="en-TT" dirty="0"/>
              <a:t>Assign Resource to Task</a:t>
            </a:r>
          </a:p>
          <a:p>
            <a:pPr lvl="1"/>
            <a:r>
              <a:rPr lang="en-TT" dirty="0"/>
              <a:t>Repeat for each Overhead Cost</a:t>
            </a:r>
          </a:p>
          <a:p>
            <a:pPr marL="257175" lvl="1" indent="0">
              <a:buNone/>
            </a:pPr>
            <a:r>
              <a:rPr lang="en-TT" dirty="0"/>
              <a:t>element</a:t>
            </a:r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  <a:p>
            <a:pPr lvl="1"/>
            <a:endParaRPr lang="en-T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21D95B-EC12-4975-B3B4-CA5D78B339F2}"/>
                  </a:ext>
                </a:extLst>
              </p14:cNvPr>
              <p14:cNvContentPartPr/>
              <p14:nvPr/>
            </p14:nvContentPartPr>
            <p14:xfrm>
              <a:off x="6000071" y="4480113"/>
              <a:ext cx="23760" cy="8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21D95B-EC12-4975-B3B4-CA5D78B339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5751" y="4475793"/>
                <a:ext cx="32400" cy="169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902DE90-EC27-442A-9D9A-220782F38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354" y="1073003"/>
            <a:ext cx="4737264" cy="2034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3B8FE-E9B1-4926-B51A-611154EC6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354" y="4321863"/>
            <a:ext cx="3944275" cy="17627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490138-A7A8-4730-A4B7-26C01FFF70DB}"/>
              </a:ext>
            </a:extLst>
          </p:cNvPr>
          <p:cNvSpPr/>
          <p:nvPr/>
        </p:nvSpPr>
        <p:spPr>
          <a:xfrm>
            <a:off x="5069150" y="2805344"/>
            <a:ext cx="3928468" cy="2308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A74EF9-72FC-415A-9C5D-007269288B37}"/>
              </a:ext>
            </a:extLst>
          </p:cNvPr>
          <p:cNvSpPr/>
          <p:nvPr/>
        </p:nvSpPr>
        <p:spPr>
          <a:xfrm>
            <a:off x="5108462" y="5390874"/>
            <a:ext cx="2295256" cy="344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0610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C48D-8478-4F36-B86F-DE74B0F9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5006"/>
            <a:ext cx="7886700" cy="6276512"/>
          </a:xfrm>
        </p:spPr>
        <p:txBody>
          <a:bodyPr/>
          <a:lstStyle/>
          <a:p>
            <a:r>
              <a:rPr lang="en-TT" b="1" dirty="0"/>
              <a:t>11. Add Fixed Cost to Gantt Chart</a:t>
            </a:r>
          </a:p>
          <a:p>
            <a:pPr lvl="1"/>
            <a:r>
              <a:rPr lang="en-TT" dirty="0"/>
              <a:t>Go back to Gantt Chart view</a:t>
            </a:r>
          </a:p>
          <a:p>
            <a:pPr lvl="1"/>
            <a:r>
              <a:rPr lang="en-TT" dirty="0"/>
              <a:t>Enter in new Row:</a:t>
            </a:r>
          </a:p>
          <a:p>
            <a:pPr lvl="2"/>
            <a:r>
              <a:rPr lang="en-TT" dirty="0"/>
              <a:t>Name- the Fixed Cost Elements e.g. Hardware</a:t>
            </a:r>
          </a:p>
          <a:p>
            <a:pPr lvl="2"/>
            <a:r>
              <a:rPr lang="en-TT" dirty="0"/>
              <a:t>Duration- ‘0’</a:t>
            </a:r>
          </a:p>
          <a:p>
            <a:pPr lvl="1"/>
            <a:r>
              <a:rPr lang="en-TT" dirty="0"/>
              <a:t>Insert Fixed Cost Column</a:t>
            </a:r>
          </a:p>
          <a:p>
            <a:pPr lvl="1"/>
            <a:r>
              <a:rPr lang="en-TT" dirty="0"/>
              <a:t>Enter the Amount in the Fixed Cost Column</a:t>
            </a:r>
          </a:p>
          <a:p>
            <a:pPr lvl="1"/>
            <a:r>
              <a:rPr lang="en-TT" dirty="0"/>
              <a:t>Repeat for each Fixed Cost element</a:t>
            </a:r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lvl="2"/>
            <a:endParaRPr lang="en-TT" dirty="0"/>
          </a:p>
          <a:p>
            <a:pPr marL="514350" lvl="2" indent="0">
              <a:buNone/>
            </a:pPr>
            <a:endParaRPr lang="en-TT" dirty="0"/>
          </a:p>
          <a:p>
            <a:pPr lvl="2"/>
            <a:endParaRPr lang="en-T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57322-0529-4694-9EE2-73C3DA4C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1" y="3548527"/>
            <a:ext cx="7227949" cy="26378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DA52D3-5467-4220-BDF9-2E82BC7C5C78}"/>
              </a:ext>
            </a:extLst>
          </p:cNvPr>
          <p:cNvSpPr/>
          <p:nvPr/>
        </p:nvSpPr>
        <p:spPr>
          <a:xfrm>
            <a:off x="1757779" y="5868140"/>
            <a:ext cx="6223246" cy="318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39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89CD-1982-4D62-A90A-15EA1749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0416"/>
            <a:ext cx="7886700" cy="5626547"/>
          </a:xfrm>
        </p:spPr>
        <p:txBody>
          <a:bodyPr/>
          <a:lstStyle/>
          <a:p>
            <a:r>
              <a:rPr lang="en-TT" b="1" dirty="0"/>
              <a:t>12. Screen Shots for Gantt Chart</a:t>
            </a:r>
          </a:p>
          <a:p>
            <a:pPr lvl="1"/>
            <a:r>
              <a:rPr lang="en-TT" dirty="0"/>
              <a:t>Before:</a:t>
            </a:r>
          </a:p>
          <a:p>
            <a:pPr lvl="2"/>
            <a:r>
              <a:rPr lang="en-TT" sz="1800" dirty="0"/>
              <a:t>Check that all the columns are visible</a:t>
            </a:r>
          </a:p>
          <a:p>
            <a:pPr lvl="3"/>
            <a:r>
              <a:rPr lang="en-TT" sz="1600" dirty="0"/>
              <a:t>Task, Cost, Total Slack, Duration, Start, Finish, Predecessor, Resources</a:t>
            </a:r>
          </a:p>
          <a:p>
            <a:pPr lvl="2"/>
            <a:r>
              <a:rPr lang="en-TT" sz="1800" dirty="0"/>
              <a:t>Check that all bars are visible</a:t>
            </a:r>
          </a:p>
          <a:p>
            <a:pPr lvl="3"/>
            <a:r>
              <a:rPr lang="en-TT" sz="1600" dirty="0"/>
              <a:t>On TASK</a:t>
            </a:r>
          </a:p>
          <a:p>
            <a:pPr lvl="3"/>
            <a:r>
              <a:rPr lang="en-TT" sz="1600" dirty="0"/>
              <a:t>Click Zoom Out</a:t>
            </a:r>
          </a:p>
          <a:p>
            <a:pPr lvl="3"/>
            <a:endParaRPr lang="en-TT" sz="1600" dirty="0"/>
          </a:p>
          <a:p>
            <a:pPr lvl="3"/>
            <a:endParaRPr lang="en-TT" sz="1600" dirty="0"/>
          </a:p>
          <a:p>
            <a:pPr lvl="3"/>
            <a:endParaRPr lang="en-TT" sz="1600" dirty="0"/>
          </a:p>
          <a:p>
            <a:pPr lvl="3"/>
            <a:endParaRPr lang="en-TT" sz="1600" dirty="0"/>
          </a:p>
          <a:p>
            <a:pPr lvl="3"/>
            <a:endParaRPr lang="en-TT" sz="1600" dirty="0"/>
          </a:p>
          <a:p>
            <a:pPr lvl="2"/>
            <a:r>
              <a:rPr lang="en-TT" sz="1750" dirty="0"/>
              <a:t>Once, OK</a:t>
            </a:r>
          </a:p>
          <a:p>
            <a:pPr lvl="2"/>
            <a:r>
              <a:rPr lang="en-TT" sz="1750" dirty="0"/>
              <a:t>Use either </a:t>
            </a:r>
            <a:r>
              <a:rPr lang="en-TT" sz="1750" b="1" dirty="0"/>
              <a:t>Snipping Tool </a:t>
            </a:r>
            <a:r>
              <a:rPr lang="en-TT" sz="1750" dirty="0"/>
              <a:t>OR </a:t>
            </a:r>
            <a:r>
              <a:rPr lang="en-TT" sz="1750" b="1" dirty="0" err="1"/>
              <a:t>Prt</a:t>
            </a:r>
            <a:r>
              <a:rPr lang="en-TT" sz="1750" b="1" dirty="0"/>
              <a:t> Sc </a:t>
            </a:r>
            <a:r>
              <a:rPr lang="en-TT" sz="1750" dirty="0"/>
              <a:t>button on Keyboard</a:t>
            </a:r>
          </a:p>
          <a:p>
            <a:pPr lvl="2"/>
            <a:r>
              <a:rPr lang="en-TT" sz="1750" dirty="0"/>
              <a:t>Paste into Final Report</a:t>
            </a:r>
          </a:p>
          <a:p>
            <a:endParaRPr lang="en-T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9B478-D729-4111-8FBA-F5E4FA3D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28" y="2320771"/>
            <a:ext cx="4600575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F0901-B6AA-4F16-BD69-823D8CBD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2" y="4979344"/>
            <a:ext cx="8549196" cy="1021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458329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e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er Slides" id="{5F655414-8DD4-45E8-ADFC-2D3E98AEA1EE}" vid="{14F29748-2545-426C-B85F-DE6F2C7936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389</Words>
  <Application>Microsoft Office PowerPoint</Application>
  <PresentationFormat>On-screen Show (4:3)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Lectuer Slides</vt:lpstr>
      <vt:lpstr>PowerPoint Presentation</vt:lpstr>
      <vt:lpstr>Steps to Build Gantt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13</cp:revision>
  <cp:lastPrinted>2020-11-26T20:17:23Z</cp:lastPrinted>
  <dcterms:created xsi:type="dcterms:W3CDTF">2020-11-26T20:05:57Z</dcterms:created>
  <dcterms:modified xsi:type="dcterms:W3CDTF">2025-02-21T16:45:11Z</dcterms:modified>
</cp:coreProperties>
</file>